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pl-PL"/>
              <a:t>Kliknij, aby edytować styl</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7BBF28D0-148E-4C8F-9198-C7F3136B1394}" type="datetimeFigureOut">
              <a:rPr lang="pl-PL" smtClean="0"/>
              <a:t>21.05.2021</a:t>
            </a:fld>
            <a:endParaRPr lang="pl-PL"/>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pl-PL"/>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61EA454B-FBB7-43C5-A3A1-F9B4B68A2E7E}" type="slidenum">
              <a:rPr lang="pl-PL" smtClean="0"/>
              <a:t>‹#›</a:t>
            </a:fld>
            <a:endParaRPr lang="pl-PL"/>
          </a:p>
        </p:txBody>
      </p:sp>
    </p:spTree>
    <p:extLst>
      <p:ext uri="{BB962C8B-B14F-4D97-AF65-F5344CB8AC3E}">
        <p14:creationId xmlns:p14="http://schemas.microsoft.com/office/powerpoint/2010/main" val="291128484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BBF28D0-148E-4C8F-9198-C7F3136B1394}" type="datetimeFigureOut">
              <a:rPr lang="pl-PL" smtClean="0"/>
              <a:t>21.05.2021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3769250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BBF28D0-148E-4C8F-9198-C7F3136B1394}" type="datetimeFigureOut">
              <a:rPr lang="pl-PL" smtClean="0"/>
              <a:t>21.05.2021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4072731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BBF28D0-148E-4C8F-9198-C7F3136B1394}" type="datetimeFigureOut">
              <a:rPr lang="pl-PL" smtClean="0"/>
              <a:t>21.05.2021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742428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pl-PL"/>
              <a:t>Kliknij, aby edytować styl</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7BBF28D0-148E-4C8F-9198-C7F3136B1394}" type="datetimeFigureOut">
              <a:rPr lang="pl-PL" smtClean="0"/>
              <a:t>21.05.2021</a:t>
            </a:fld>
            <a:endParaRPr lang="pl-PL"/>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pl-PL"/>
          </a:p>
        </p:txBody>
      </p:sp>
      <p:sp>
        <p:nvSpPr>
          <p:cNvPr id="6" name="Slide Number Placeholder 5"/>
          <p:cNvSpPr>
            <a:spLocks noGrp="1"/>
          </p:cNvSpPr>
          <p:nvPr>
            <p:ph type="sldNum" sz="quarter" idx="12"/>
          </p:nvPr>
        </p:nvSpPr>
        <p:spPr>
          <a:xfrm>
            <a:off x="8604504" y="5211060"/>
            <a:ext cx="2112264" cy="228600"/>
          </a:xfrm>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34604029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BBF28D0-148E-4C8F-9198-C7F3136B1394}" type="datetimeFigureOut">
              <a:rPr lang="pl-PL" smtClean="0"/>
              <a:t>21.05.2021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428790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BBF28D0-148E-4C8F-9198-C7F3136B1394}" type="datetimeFigureOut">
              <a:rPr lang="pl-PL" smtClean="0"/>
              <a:t>21.05.2021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2362643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7BBF28D0-148E-4C8F-9198-C7F3136B1394}" type="datetimeFigureOut">
              <a:rPr lang="pl-PL" smtClean="0"/>
              <a:t>21.05.2021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247247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BF28D0-148E-4C8F-9198-C7F3136B1394}" type="datetimeFigureOut">
              <a:rPr lang="pl-PL" smtClean="0"/>
              <a:t>21.05.2021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1EA454B-FBB7-43C5-A3A1-F9B4B68A2E7E}" type="slidenum">
              <a:rPr lang="pl-PL" smtClean="0"/>
              <a:t>‹#›</a:t>
            </a:fld>
            <a:endParaRPr lang="pl-PL"/>
          </a:p>
        </p:txBody>
      </p:sp>
    </p:spTree>
    <p:extLst>
      <p:ext uri="{BB962C8B-B14F-4D97-AF65-F5344CB8AC3E}">
        <p14:creationId xmlns:p14="http://schemas.microsoft.com/office/powerpoint/2010/main" val="989906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pl-PL"/>
              <a:t>Kliknij, aby edytować styl</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8" name="Date Placeholder 7"/>
          <p:cNvSpPr>
            <a:spLocks noGrp="1"/>
          </p:cNvSpPr>
          <p:nvPr>
            <p:ph type="dt" sz="half" idx="10"/>
          </p:nvPr>
        </p:nvSpPr>
        <p:spPr/>
        <p:txBody>
          <a:bodyPr/>
          <a:lstStyle/>
          <a:p>
            <a:fld id="{7BBF28D0-148E-4C8F-9198-C7F3136B1394}" type="datetimeFigureOut">
              <a:rPr lang="pl-PL" smtClean="0"/>
              <a:t>21.05.2021</a:t>
            </a:fld>
            <a:endParaRPr lang="pl-PL"/>
          </a:p>
        </p:txBody>
      </p:sp>
      <p:sp>
        <p:nvSpPr>
          <p:cNvPr id="9" name="Footer Placeholder 8"/>
          <p:cNvSpPr>
            <a:spLocks noGrp="1"/>
          </p:cNvSpPr>
          <p:nvPr>
            <p:ph type="ftr" sz="quarter" idx="11"/>
          </p:nvPr>
        </p:nvSpPr>
        <p:spPr/>
        <p:txBody>
          <a:bodyPr/>
          <a:lstStyle>
            <a:lvl1pPr algn="r">
              <a:defRPr/>
            </a:lvl1pPr>
          </a:lstStyle>
          <a:p>
            <a:endParaRPr lang="pl-PL"/>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61EA454B-FBB7-43C5-A3A1-F9B4B68A2E7E}" type="slidenum">
              <a:rPr lang="pl-PL" smtClean="0"/>
              <a:t>‹#›</a:t>
            </a:fld>
            <a:endParaRPr lang="pl-PL"/>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7795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pl-PL"/>
              <a:t>Kliknij, aby edytować styl</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7BBF28D0-148E-4C8F-9198-C7F3136B1394}" type="datetimeFigureOut">
              <a:rPr lang="pl-PL" smtClean="0"/>
              <a:t>21.05.2021</a:t>
            </a:fld>
            <a:endParaRPr lang="pl-PL"/>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pl-PL"/>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61EA454B-FBB7-43C5-A3A1-F9B4B68A2E7E}" type="slidenum">
              <a:rPr lang="pl-PL" smtClean="0"/>
              <a:t>‹#›</a:t>
            </a:fld>
            <a:endParaRPr lang="pl-PL"/>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3245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BBF28D0-148E-4C8F-9198-C7F3136B1394}" type="datetimeFigureOut">
              <a:rPr lang="pl-PL" smtClean="0"/>
              <a:t>21.05.2021</a:t>
            </a:fld>
            <a:endParaRPr lang="pl-PL"/>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pl-PL"/>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61EA454B-FBB7-43C5-A3A1-F9B4B68A2E7E}" type="slidenum">
              <a:rPr lang="pl-PL" smtClean="0"/>
              <a:t>‹#›</a:t>
            </a:fld>
            <a:endParaRPr lang="pl-PL"/>
          </a:p>
        </p:txBody>
      </p:sp>
    </p:spTree>
    <p:extLst>
      <p:ext uri="{BB962C8B-B14F-4D97-AF65-F5344CB8AC3E}">
        <p14:creationId xmlns:p14="http://schemas.microsoft.com/office/powerpoint/2010/main" val="31197266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uodo.gov.pl/pl/395/1192" TargetMode="External"/><Relationship Id="rId2" Type="http://schemas.openxmlformats.org/officeDocument/2006/relationships/hyperlink" Target="https://www.uodo.gov.pl/pl/131/22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giodo.gov.pl/pl/1520281/1044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414182" y="2328827"/>
            <a:ext cx="9070848" cy="1476691"/>
          </a:xfrm>
        </p:spPr>
        <p:txBody>
          <a:bodyPr>
            <a:noAutofit/>
          </a:bodyPr>
          <a:lstStyle/>
          <a:p>
            <a:r>
              <a:rPr lang="pl-PL" sz="3600" b="1" dirty="0"/>
              <a:t>RODO w klubie</a:t>
            </a:r>
          </a:p>
          <a:p>
            <a:r>
              <a:rPr lang="pl-PL" sz="3600" b="1" dirty="0"/>
              <a:t>od 25 maja 2018 roku</a:t>
            </a:r>
          </a:p>
        </p:txBody>
      </p:sp>
      <p:sp>
        <p:nvSpPr>
          <p:cNvPr id="5" name="Prostokąt 4"/>
          <p:cNvSpPr/>
          <p:nvPr/>
        </p:nvSpPr>
        <p:spPr>
          <a:xfrm>
            <a:off x="3021104" y="4329519"/>
            <a:ext cx="7091083" cy="369332"/>
          </a:xfrm>
          <a:prstGeom prst="rect">
            <a:avLst/>
          </a:prstGeom>
        </p:spPr>
        <p:txBody>
          <a:bodyPr wrap="square">
            <a:spAutoFit/>
          </a:bodyPr>
          <a:lstStyle/>
          <a:p>
            <a:r>
              <a:rPr lang="pl-PL" dirty="0"/>
              <a:t>Zmiany w przepisach o Ochronie Danych Osobowych</a:t>
            </a:r>
          </a:p>
        </p:txBody>
      </p:sp>
    </p:spTree>
    <p:extLst>
      <p:ext uri="{BB962C8B-B14F-4D97-AF65-F5344CB8AC3E}">
        <p14:creationId xmlns:p14="http://schemas.microsoft.com/office/powerpoint/2010/main" val="3969035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3. Powierzanie przetwarzania danych</a:t>
            </a:r>
            <a:endParaRPr lang="pl-PL" dirty="0"/>
          </a:p>
        </p:txBody>
      </p:sp>
      <p:sp>
        <p:nvSpPr>
          <p:cNvPr id="3" name="Symbol zastępczy zawartości 2"/>
          <p:cNvSpPr>
            <a:spLocks noGrp="1"/>
          </p:cNvSpPr>
          <p:nvPr>
            <p:ph idx="1"/>
          </p:nvPr>
        </p:nvSpPr>
        <p:spPr>
          <a:xfrm>
            <a:off x="1066800" y="2103120"/>
            <a:ext cx="10058400" cy="1393115"/>
          </a:xfrm>
        </p:spPr>
        <p:txBody>
          <a:bodyPr/>
          <a:lstStyle/>
          <a:p>
            <a:pPr marL="0" indent="0" algn="just">
              <a:buNone/>
            </a:pPr>
            <a:r>
              <a:rPr lang="pl-PL" dirty="0"/>
              <a:t>Jeżeli klub powierza przetwarzanie danych, których jest administratorem, innemu podmiotowi, to musi posiadać umowy powierzenia przetwarzania danych zgodnie z art. 28 i 29 RODO.</a:t>
            </a:r>
          </a:p>
        </p:txBody>
      </p:sp>
    </p:spTree>
    <p:extLst>
      <p:ext uri="{BB962C8B-B14F-4D97-AF65-F5344CB8AC3E}">
        <p14:creationId xmlns:p14="http://schemas.microsoft.com/office/powerpoint/2010/main" val="2326316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4. Upoważnienia do przetwarzania danych</a:t>
            </a:r>
            <a:endParaRPr lang="pl-PL" dirty="0"/>
          </a:p>
        </p:txBody>
      </p:sp>
      <p:sp>
        <p:nvSpPr>
          <p:cNvPr id="3" name="Symbol zastępczy zawartości 2"/>
          <p:cNvSpPr>
            <a:spLocks noGrp="1"/>
          </p:cNvSpPr>
          <p:nvPr>
            <p:ph idx="1"/>
          </p:nvPr>
        </p:nvSpPr>
        <p:spPr>
          <a:xfrm>
            <a:off x="1066800" y="2654449"/>
            <a:ext cx="10058400" cy="1245198"/>
          </a:xfrm>
        </p:spPr>
        <p:txBody>
          <a:bodyPr/>
          <a:lstStyle/>
          <a:p>
            <a:pPr marL="0" indent="0" algn="just">
              <a:buNone/>
            </a:pPr>
            <a:r>
              <a:rPr lang="pl-PL" dirty="0"/>
              <a:t>Należy sprawdzić kto w klubie ma dostęp do danych i je przetwarza, a następnie wydać mu odpowiednie upoważnienie oraz prowadzić ewidencję takich upoważnień. </a:t>
            </a:r>
          </a:p>
        </p:txBody>
      </p:sp>
    </p:spTree>
    <p:extLst>
      <p:ext uri="{BB962C8B-B14F-4D97-AF65-F5344CB8AC3E}">
        <p14:creationId xmlns:p14="http://schemas.microsoft.com/office/powerpoint/2010/main" val="3812651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400548"/>
            <a:ext cx="10058400" cy="1371600"/>
          </a:xfrm>
        </p:spPr>
        <p:txBody>
          <a:bodyPr>
            <a:normAutofit fontScale="90000"/>
          </a:bodyPr>
          <a:lstStyle/>
          <a:p>
            <a:r>
              <a:rPr lang="pl-PL" b="1" dirty="0"/>
              <a:t>5. Prawa osób, których dane są przetwarzane</a:t>
            </a:r>
            <a:endParaRPr lang="pl-PL" dirty="0"/>
          </a:p>
        </p:txBody>
      </p:sp>
      <p:sp>
        <p:nvSpPr>
          <p:cNvPr id="3" name="Symbol zastępczy zawartości 2"/>
          <p:cNvSpPr>
            <a:spLocks noGrp="1"/>
          </p:cNvSpPr>
          <p:nvPr>
            <p:ph idx="1"/>
          </p:nvPr>
        </p:nvSpPr>
        <p:spPr>
          <a:xfrm>
            <a:off x="1066800" y="2175560"/>
            <a:ext cx="10058400" cy="4171452"/>
          </a:xfrm>
        </p:spPr>
        <p:txBody>
          <a:bodyPr/>
          <a:lstStyle/>
          <a:p>
            <a:pPr marL="0" indent="0">
              <a:buNone/>
            </a:pPr>
            <a:r>
              <a:rPr lang="pl-PL" dirty="0"/>
              <a:t>RODO kładzie szczególny nacisk na prawa przysługujące osobom, których dane są przetwarzane m.in.</a:t>
            </a:r>
          </a:p>
          <a:p>
            <a:pPr>
              <a:buFont typeface="Wingdings" panose="05000000000000000000" pitchFamily="2" charset="2"/>
              <a:buChar char="Ø"/>
            </a:pPr>
            <a:r>
              <a:rPr lang="pl-PL" dirty="0"/>
              <a:t>prawo do informacji dotyczących przetwarzania swoich danych;</a:t>
            </a:r>
          </a:p>
          <a:p>
            <a:pPr>
              <a:buFont typeface="Wingdings" panose="05000000000000000000" pitchFamily="2" charset="2"/>
              <a:buChar char="Ø"/>
            </a:pPr>
            <a:r>
              <a:rPr lang="pl-PL" dirty="0"/>
              <a:t>prawo do dostępu do swoich danych;</a:t>
            </a:r>
          </a:p>
          <a:p>
            <a:pPr>
              <a:buFont typeface="Wingdings" panose="05000000000000000000" pitchFamily="2" charset="2"/>
              <a:buChar char="Ø"/>
            </a:pPr>
            <a:r>
              <a:rPr lang="pl-PL" dirty="0"/>
              <a:t>prawo do sprostowania danych;</a:t>
            </a:r>
          </a:p>
          <a:p>
            <a:pPr>
              <a:buFont typeface="Wingdings" panose="05000000000000000000" pitchFamily="2" charset="2"/>
              <a:buChar char="Ø"/>
            </a:pPr>
            <a:r>
              <a:rPr lang="pl-PL" dirty="0"/>
              <a:t>prawo do usunięcia danych (,,bycia zapomnianym”);</a:t>
            </a:r>
          </a:p>
          <a:p>
            <a:pPr>
              <a:buFont typeface="Wingdings" panose="05000000000000000000" pitchFamily="2" charset="2"/>
              <a:buChar char="Ø"/>
            </a:pPr>
            <a:r>
              <a:rPr lang="pl-PL" dirty="0"/>
              <a:t>prawo do ograniczenia przetwarzania;</a:t>
            </a:r>
          </a:p>
          <a:p>
            <a:pPr>
              <a:buFont typeface="Wingdings" panose="05000000000000000000" pitchFamily="2" charset="2"/>
              <a:buChar char="Ø"/>
            </a:pPr>
            <a:r>
              <a:rPr lang="pl-PL" dirty="0"/>
              <a:t>prawo do przenoszenia danych;</a:t>
            </a:r>
          </a:p>
          <a:p>
            <a:pPr>
              <a:buFont typeface="Wingdings" panose="05000000000000000000" pitchFamily="2" charset="2"/>
              <a:buChar char="Ø"/>
            </a:pPr>
            <a:r>
              <a:rPr lang="pl-PL" dirty="0"/>
              <a:t>prawo do sprzeciwu;</a:t>
            </a:r>
          </a:p>
          <a:p>
            <a:pPr>
              <a:buFont typeface="Wingdings" panose="05000000000000000000" pitchFamily="2" charset="2"/>
              <a:buChar char="Ø"/>
            </a:pPr>
            <a:r>
              <a:rPr lang="pl-PL" dirty="0"/>
              <a:t>prawo do nie podlegania decyzji, która opiera się wyłącznie na zautomatyzowanym przetwarzaniu;</a:t>
            </a:r>
          </a:p>
          <a:p>
            <a:endParaRPr lang="pl-PL" dirty="0"/>
          </a:p>
        </p:txBody>
      </p:sp>
    </p:spTree>
    <p:extLst>
      <p:ext uri="{BB962C8B-B14F-4D97-AF65-F5344CB8AC3E}">
        <p14:creationId xmlns:p14="http://schemas.microsoft.com/office/powerpoint/2010/main" val="1147761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66800" y="847166"/>
            <a:ext cx="10058400" cy="3106270"/>
          </a:xfrm>
        </p:spPr>
        <p:txBody>
          <a:bodyPr/>
          <a:lstStyle/>
          <a:p>
            <a:pPr marL="0" indent="0" algn="just">
              <a:buNone/>
            </a:pPr>
            <a:r>
              <a:rPr lang="pl-PL" dirty="0"/>
              <a:t>art. 13-22 RODO</a:t>
            </a:r>
          </a:p>
          <a:p>
            <a:pPr marL="0" indent="0" algn="just">
              <a:buNone/>
            </a:pPr>
            <a:r>
              <a:rPr lang="pl-PL" dirty="0"/>
              <a:t>Klub powinien być gotowy na wdrożenie odpowiednich procedur, które umożliwią realizację tych praw np. zastanowić się jak usuwać dane w razie, gdy osoba, której dane są przetwarzane będzie chciała skorzystać z prawa do ..bycia zapomnianym”?</a:t>
            </a:r>
            <a:br>
              <a:rPr lang="pl-PL" dirty="0"/>
            </a:br>
            <a:r>
              <a:rPr lang="pl-PL" dirty="0"/>
              <a:t>W odniesieniu do prawa do dostępu do swoich danych, osoba której dane dotyczą może wystąpić o wydanie kopii jej danych, które administrator przetwarza. Należy pamiętać, że nie można pobierać opłaty za wydanie pierwszej kopii, a sposób pobierania opłat za kolejne jest opisany w art. 15 RODO.</a:t>
            </a:r>
          </a:p>
        </p:txBody>
      </p:sp>
    </p:spTree>
    <p:extLst>
      <p:ext uri="{BB962C8B-B14F-4D97-AF65-F5344CB8AC3E}">
        <p14:creationId xmlns:p14="http://schemas.microsoft.com/office/powerpoint/2010/main" val="2408140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6. Naruszenia</a:t>
            </a:r>
            <a:endParaRPr lang="pl-PL" dirty="0"/>
          </a:p>
        </p:txBody>
      </p:sp>
      <p:sp>
        <p:nvSpPr>
          <p:cNvPr id="3" name="Symbol zastępczy zawartości 2"/>
          <p:cNvSpPr>
            <a:spLocks noGrp="1"/>
          </p:cNvSpPr>
          <p:nvPr>
            <p:ph idx="1"/>
          </p:nvPr>
        </p:nvSpPr>
        <p:spPr/>
        <p:txBody>
          <a:bodyPr/>
          <a:lstStyle/>
          <a:p>
            <a:pPr marL="0" indent="0" algn="just">
              <a:buNone/>
            </a:pPr>
            <a:r>
              <a:rPr lang="pl-PL" dirty="0"/>
              <a:t>Zgodnie z art.33 RODO administrator zobowiązany jest zgłosić naruszenie ochrony danych osobowych organowi nadzorczemu nie później niż 72 godziny po stwierdzeniu naruszenia. Treść zgłoszenia opisana jest w art.33 RODO. Administrator musi dokumentować wszystkie naruszenia ochrony danych osobowych np. kradzież danych (deklaracji członkowskich) lub włamanie do sieci komputerowej itp., w tym okoliczności naruszenia, jego skutki oraz podjęte działania zaradcze.</a:t>
            </a:r>
            <a:br>
              <a:rPr lang="pl-PL" dirty="0"/>
            </a:br>
            <a:r>
              <a:rPr lang="pl-PL" dirty="0"/>
              <a:t>Jeżeli naruszenie ochrony danych osobowych może powodować wysokie ryzyko naruszenia praw lub wolności osób fizycznych, administrator musi jak najszybciej zawiadomić o naruszeniu osobę, której dane dotyczą (art. 34 RODO).</a:t>
            </a:r>
          </a:p>
        </p:txBody>
      </p:sp>
    </p:spTree>
    <p:extLst>
      <p:ext uri="{BB962C8B-B14F-4D97-AF65-F5344CB8AC3E}">
        <p14:creationId xmlns:p14="http://schemas.microsoft.com/office/powerpoint/2010/main" val="32474336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7. Polityka bezpieczeństwa danych osobowych</a:t>
            </a:r>
            <a:endParaRPr lang="pl-PL" dirty="0"/>
          </a:p>
        </p:txBody>
      </p:sp>
      <p:sp>
        <p:nvSpPr>
          <p:cNvPr id="3" name="Symbol zastępczy zawartości 2"/>
          <p:cNvSpPr>
            <a:spLocks noGrp="1"/>
          </p:cNvSpPr>
          <p:nvPr>
            <p:ph idx="1"/>
          </p:nvPr>
        </p:nvSpPr>
        <p:spPr/>
        <p:txBody>
          <a:bodyPr/>
          <a:lstStyle/>
          <a:p>
            <a:pPr marL="0" indent="0" algn="just">
              <a:buNone/>
            </a:pPr>
            <a:r>
              <a:rPr lang="pl-PL" dirty="0"/>
              <a:t>Zgodnie z ustawą z dnia 29 sierpnia 1997r. O ochronie danych osobowych, administrator był zobowiązany do przygotowania i wdrożenia polityki bezpieczeństwa danych osobowych oraz instrukcji zarządzania systemem informatycznym. Mimo, że RODO nie mówi wprost o obowiązku posiadania takiego dokumentu, administrator musi wykazać, jakie procedury ochrony danych wdrożył, jakie zabezpieczenia stosuje, jakie dane</a:t>
            </a:r>
            <a:br>
              <a:rPr lang="pl-PL" dirty="0"/>
            </a:br>
            <a:r>
              <a:rPr lang="pl-PL" dirty="0"/>
              <a:t>i w jakim celu przetwarza, jak monitoruje ryzyko wystąpienia naruszenia itp. dlatego w poradnikach RODO np. wydanych przez Ministerstwo Przedsiębiorczości i Technologii zaleca się dalsze stosowanie dokumentacji ochrony danych osobowych dostosowanej do przepisów zawartych w RODO, w szczególności dołączenie do niej rejestru czynności przetwarzania oraz analizy ryzyka (jeżeli są prowadzone).</a:t>
            </a:r>
          </a:p>
        </p:txBody>
      </p:sp>
    </p:spTree>
    <p:extLst>
      <p:ext uri="{BB962C8B-B14F-4D97-AF65-F5344CB8AC3E}">
        <p14:creationId xmlns:p14="http://schemas.microsoft.com/office/powerpoint/2010/main" val="882858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648635" y="934227"/>
            <a:ext cx="7014883" cy="1371600"/>
          </a:xfrm>
        </p:spPr>
        <p:txBody>
          <a:bodyPr>
            <a:normAutofit/>
          </a:bodyPr>
          <a:lstStyle/>
          <a:p>
            <a:r>
              <a:rPr lang="pl-PL" b="1" dirty="0">
                <a:solidFill>
                  <a:srgbClr val="FF0000"/>
                </a:solidFill>
              </a:rPr>
              <a:t>Uwaga!</a:t>
            </a:r>
            <a:endParaRPr lang="pl-PL" dirty="0">
              <a:solidFill>
                <a:srgbClr val="FF0000"/>
              </a:solidFill>
            </a:endParaRPr>
          </a:p>
        </p:txBody>
      </p:sp>
      <p:sp>
        <p:nvSpPr>
          <p:cNvPr id="3" name="Symbol zastępczy zawartości 2"/>
          <p:cNvSpPr>
            <a:spLocks noGrp="1"/>
          </p:cNvSpPr>
          <p:nvPr>
            <p:ph idx="1"/>
          </p:nvPr>
        </p:nvSpPr>
        <p:spPr>
          <a:xfrm>
            <a:off x="1066800" y="3609190"/>
            <a:ext cx="10058400" cy="2240280"/>
          </a:xfrm>
        </p:spPr>
        <p:txBody>
          <a:bodyPr/>
          <a:lstStyle/>
          <a:p>
            <a:pPr marL="0" indent="0" algn="just">
              <a:buNone/>
            </a:pPr>
            <a:r>
              <a:rPr lang="pl-PL" b="1" dirty="0">
                <a:solidFill>
                  <a:srgbClr val="FF0000"/>
                </a:solidFill>
              </a:rPr>
              <a:t>Powyższe informacje nie stanowią wytycznych dotyczących ochrony danych osobowych w klubach sportowych, mają na celu zwrócenie uwagi na zmiany</a:t>
            </a:r>
            <a:br>
              <a:rPr lang="pl-PL" b="1" dirty="0">
                <a:solidFill>
                  <a:srgbClr val="FF0000"/>
                </a:solidFill>
              </a:rPr>
            </a:br>
            <a:r>
              <a:rPr lang="pl-PL" b="1" dirty="0">
                <a:solidFill>
                  <a:srgbClr val="FF0000"/>
                </a:solidFill>
              </a:rPr>
              <a:t>w przepisach i zachęcić do zapoznania się z treścią rozporządzenia. Każdy klub, jako administrator danych osobowych, ponosi pełną odpowiedzialność za poprawne wdrożenie polityki bezpieczeństwa ochrony danych osobowych zgodnej</a:t>
            </a:r>
            <a:br>
              <a:rPr lang="pl-PL" b="1" dirty="0">
                <a:solidFill>
                  <a:srgbClr val="FF0000"/>
                </a:solidFill>
              </a:rPr>
            </a:br>
            <a:r>
              <a:rPr lang="pl-PL" b="1" dirty="0">
                <a:solidFill>
                  <a:srgbClr val="FF0000"/>
                </a:solidFill>
              </a:rPr>
              <a:t>z obowiązującym prawem.</a:t>
            </a:r>
          </a:p>
          <a:p>
            <a:endParaRPr lang="pl-PL" dirty="0"/>
          </a:p>
        </p:txBody>
      </p:sp>
      <p:pic>
        <p:nvPicPr>
          <p:cNvPr id="4" name="Obraz 3"/>
          <p:cNvPicPr>
            <a:picLocks noChangeAspect="1"/>
          </p:cNvPicPr>
          <p:nvPr/>
        </p:nvPicPr>
        <p:blipFill>
          <a:blip r:embed="rId2"/>
          <a:stretch>
            <a:fillRect/>
          </a:stretch>
        </p:blipFill>
        <p:spPr>
          <a:xfrm>
            <a:off x="667589" y="548465"/>
            <a:ext cx="2143125" cy="2143125"/>
          </a:xfrm>
          <a:prstGeom prst="rect">
            <a:avLst/>
          </a:prstGeom>
        </p:spPr>
      </p:pic>
    </p:spTree>
    <p:extLst>
      <p:ext uri="{BB962C8B-B14F-4D97-AF65-F5344CB8AC3E}">
        <p14:creationId xmlns:p14="http://schemas.microsoft.com/office/powerpoint/2010/main" val="25619783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Ważne linki</a:t>
            </a:r>
            <a:endParaRPr lang="pl-PL" dirty="0"/>
          </a:p>
        </p:txBody>
      </p:sp>
      <p:sp>
        <p:nvSpPr>
          <p:cNvPr id="3" name="Symbol zastępczy zawartości 2"/>
          <p:cNvSpPr>
            <a:spLocks noGrp="1"/>
          </p:cNvSpPr>
          <p:nvPr>
            <p:ph idx="1"/>
          </p:nvPr>
        </p:nvSpPr>
        <p:spPr/>
        <p:txBody>
          <a:bodyPr/>
          <a:lstStyle/>
          <a:p>
            <a:pPr marL="342900" indent="-342900" algn="just">
              <a:buFont typeface="+mj-lt"/>
              <a:buAutoNum type="arabicPeriod"/>
            </a:pPr>
            <a:r>
              <a:rPr lang="pl-PL" b="1" dirty="0"/>
              <a:t>Rozporządzenie Parlamentu Europejskiego i Rady (UE) 2016/679 z dnia 27 kwietnia 2016 r. w sprawie ochrony osób fizycznych w związku z przetwarzaniem danych osobowych i w sprawie swobodnego przepływu takich danych oraz uchylenia dyrektywy 95/46/WE (ogólne rozporządzenie o ochronie danych) </a:t>
            </a:r>
          </a:p>
          <a:p>
            <a:pPr>
              <a:buFont typeface="Wingdings" panose="05000000000000000000" pitchFamily="2" charset="2"/>
              <a:buChar char="Ø"/>
            </a:pPr>
            <a:r>
              <a:rPr lang="pl-PL" dirty="0">
                <a:hlinkClick r:id="rId2"/>
              </a:rPr>
              <a:t>https://www.uodo.gov.pl/pl/131/224</a:t>
            </a:r>
            <a:endParaRPr lang="pl-PL" dirty="0"/>
          </a:p>
          <a:p>
            <a:pPr>
              <a:buFont typeface="Wingdings" panose="05000000000000000000" pitchFamily="2" charset="2"/>
              <a:buChar char="Ø"/>
            </a:pPr>
            <a:endParaRPr lang="pl-PL" dirty="0"/>
          </a:p>
          <a:p>
            <a:pPr marL="342900" indent="-342900" algn="just">
              <a:buFont typeface="+mj-lt"/>
              <a:buAutoNum type="arabicPeriod" startAt="2"/>
            </a:pPr>
            <a:r>
              <a:rPr lang="pl-PL" b="1" dirty="0"/>
              <a:t>Ustawa z 10 maja 2018 o ochronie danych osobowych - </a:t>
            </a:r>
            <a:r>
              <a:rPr lang="pl-PL" dirty="0"/>
              <a:t>Obwieszczenie Marszałka Sejmu Rzeczypospolitej Polskiej z dnia 30 sierpnia 2019 r. w sprawie ogłoszenia jednolitego tekstu ustawy o ochronie danych osobowych</a:t>
            </a:r>
          </a:p>
          <a:p>
            <a:pPr algn="just">
              <a:buFont typeface="Wingdings" panose="05000000000000000000" pitchFamily="2" charset="2"/>
              <a:buChar char="Ø"/>
            </a:pPr>
            <a:r>
              <a:rPr lang="pl-PL" dirty="0">
                <a:hlinkClick r:id="rId3"/>
              </a:rPr>
              <a:t>https://www.uodo.gov.pl/pl/395/1192</a:t>
            </a:r>
            <a:endParaRPr lang="pl-PL" dirty="0"/>
          </a:p>
          <a:p>
            <a:pPr marL="0" indent="0">
              <a:buNone/>
            </a:pPr>
            <a:endParaRPr lang="pl-PL" dirty="0"/>
          </a:p>
        </p:txBody>
      </p:sp>
      <p:sp>
        <p:nvSpPr>
          <p:cNvPr id="5" name="Prostokąt 4"/>
          <p:cNvSpPr/>
          <p:nvPr/>
        </p:nvSpPr>
        <p:spPr>
          <a:xfrm>
            <a:off x="9066828" y="6300221"/>
            <a:ext cx="2965877" cy="276999"/>
          </a:xfrm>
          <a:prstGeom prst="rect">
            <a:avLst/>
          </a:prstGeom>
        </p:spPr>
        <p:txBody>
          <a:bodyPr wrap="none">
            <a:spAutoFit/>
          </a:bodyPr>
          <a:lstStyle/>
          <a:p>
            <a:r>
              <a:rPr lang="pl-PL" sz="600" dirty="0"/>
              <a:t>Powyższe informacje zostały przygotowane w oparciu o stronę internetową</a:t>
            </a:r>
          </a:p>
          <a:p>
            <a:r>
              <a:rPr lang="pl-PL" sz="600" dirty="0"/>
              <a:t>http://szjudo.pl/rodo-w-klubie-od-25-maja-2018-roku/ </a:t>
            </a:r>
          </a:p>
        </p:txBody>
      </p:sp>
    </p:spTree>
    <p:extLst>
      <p:ext uri="{BB962C8B-B14F-4D97-AF65-F5344CB8AC3E}">
        <p14:creationId xmlns:p14="http://schemas.microsoft.com/office/powerpoint/2010/main" val="2522232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Co to jest RODO?</a:t>
            </a:r>
            <a:br>
              <a:rPr lang="pl-PL" dirty="0"/>
            </a:br>
            <a:endParaRPr lang="pl-PL" dirty="0"/>
          </a:p>
        </p:txBody>
      </p:sp>
      <p:sp>
        <p:nvSpPr>
          <p:cNvPr id="3" name="Symbol zastępczy zawartości 2"/>
          <p:cNvSpPr>
            <a:spLocks noGrp="1"/>
          </p:cNvSpPr>
          <p:nvPr>
            <p:ph idx="1"/>
          </p:nvPr>
        </p:nvSpPr>
        <p:spPr>
          <a:xfrm>
            <a:off x="1066800" y="2103120"/>
            <a:ext cx="10058400" cy="1554480"/>
          </a:xfrm>
        </p:spPr>
        <p:txBody>
          <a:bodyPr/>
          <a:lstStyle/>
          <a:p>
            <a:pPr marL="0" indent="0" algn="just">
              <a:buNone/>
            </a:pPr>
            <a:r>
              <a:rPr lang="pl-PL" dirty="0"/>
              <a:t>25 maja 2018 r. zacznie obowiązywać RODO czyli Rozporządzenie Parlamentu Europejskiego i Rady (UE) 2016/679 z dnia 27 kwietnia 2016 r. w sprawie ochrony osób fizycznych w związku z przetwarzaniem danych osobowych i w sprawie swobodnego przepływu takich danych.</a:t>
            </a:r>
          </a:p>
          <a:p>
            <a:pPr algn="just"/>
            <a:endParaRPr lang="pl-PL" dirty="0"/>
          </a:p>
        </p:txBody>
      </p:sp>
    </p:spTree>
    <p:extLst>
      <p:ext uri="{BB962C8B-B14F-4D97-AF65-F5344CB8AC3E}">
        <p14:creationId xmlns:p14="http://schemas.microsoft.com/office/powerpoint/2010/main" val="707872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564777"/>
            <a:ext cx="10058400" cy="1651123"/>
          </a:xfrm>
        </p:spPr>
        <p:txBody>
          <a:bodyPr>
            <a:normAutofit/>
          </a:bodyPr>
          <a:lstStyle/>
          <a:p>
            <a:r>
              <a:rPr lang="pl-PL" b="1" dirty="0"/>
              <a:t>Czy RODO dotyczy klubów sportowych?</a:t>
            </a:r>
            <a:endParaRPr lang="pl-PL" dirty="0"/>
          </a:p>
        </p:txBody>
      </p:sp>
      <p:sp>
        <p:nvSpPr>
          <p:cNvPr id="3" name="Symbol zastępczy zawartości 2"/>
          <p:cNvSpPr>
            <a:spLocks noGrp="1"/>
          </p:cNvSpPr>
          <p:nvPr>
            <p:ph idx="1"/>
          </p:nvPr>
        </p:nvSpPr>
        <p:spPr>
          <a:xfrm>
            <a:off x="1066800" y="3039035"/>
            <a:ext cx="10058400" cy="2111189"/>
          </a:xfrm>
        </p:spPr>
        <p:txBody>
          <a:bodyPr/>
          <a:lstStyle/>
          <a:p>
            <a:r>
              <a:rPr lang="pl-PL" b="1" dirty="0"/>
              <a:t>RODO obejmuje swoim zastosowaniem wszystkie podmioty prywatne i publiczne</a:t>
            </a:r>
            <a:r>
              <a:rPr lang="pl-PL" dirty="0"/>
              <a:t>, które przetwarzają dane (RODO Informator, Ministerstwo Cyfryzacji). W związku z tym wszystkie firmy, instytucje oraz organizacje </a:t>
            </a:r>
            <a:r>
              <a:rPr lang="pl-PL" b="1" dirty="0"/>
              <a:t>w tym kluby sportowe</a:t>
            </a:r>
            <a:r>
              <a:rPr lang="pl-PL" dirty="0"/>
              <a:t>, które zbierają i przetwarzają dane osobowe swoich członków, wolontariuszy, trenerów itp. (zarówno w formie papierowej jak i elektronicznej) muszą dostosować dotychczasowe procedury ochrony danych osobowych do nowych przepisów.</a:t>
            </a:r>
          </a:p>
          <a:p>
            <a:pPr marL="0" indent="0">
              <a:buNone/>
            </a:pPr>
            <a:endParaRPr lang="pl-PL" dirty="0"/>
          </a:p>
        </p:txBody>
      </p:sp>
    </p:spTree>
    <p:extLst>
      <p:ext uri="{BB962C8B-B14F-4D97-AF65-F5344CB8AC3E}">
        <p14:creationId xmlns:p14="http://schemas.microsoft.com/office/powerpoint/2010/main" val="203644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Przetwarzanie danych</a:t>
            </a:r>
            <a:endParaRPr lang="pl-PL" dirty="0"/>
          </a:p>
        </p:txBody>
      </p:sp>
      <p:sp>
        <p:nvSpPr>
          <p:cNvPr id="3" name="Symbol zastępczy zawartości 2"/>
          <p:cNvSpPr>
            <a:spLocks noGrp="1"/>
          </p:cNvSpPr>
          <p:nvPr>
            <p:ph idx="1"/>
          </p:nvPr>
        </p:nvSpPr>
        <p:spPr/>
        <p:txBody>
          <a:bodyPr/>
          <a:lstStyle/>
          <a:p>
            <a:pPr algn="just"/>
            <a:r>
              <a:rPr lang="pl-PL" dirty="0"/>
              <a:t>Wszystkie kluby powinny przestrzegać zasad przetwarzania danych osobowych zawartych w Artykule 5 RODO:</a:t>
            </a:r>
          </a:p>
          <a:p>
            <a:pPr algn="just"/>
            <a:r>
              <a:rPr lang="pl-PL" dirty="0"/>
              <a:t>Dane przetwarzane są zgodnie z prawem, rzetelnie i w sposób przejrzysty dla osoby, której dane dotyczą.</a:t>
            </a:r>
          </a:p>
          <a:p>
            <a:pPr algn="just"/>
            <a:r>
              <a:rPr lang="pl-PL" dirty="0"/>
              <a:t>Dane zbierane są w konkretnych, wyraźnych i prawnie uzasadnionych celach</a:t>
            </a:r>
            <a:br>
              <a:rPr lang="pl-PL" dirty="0"/>
            </a:br>
            <a:r>
              <a:rPr lang="pl-PL" dirty="0"/>
              <a:t>i nieprzetwarzane dalej w sposób niezgodny z tymi celami.</a:t>
            </a:r>
          </a:p>
          <a:p>
            <a:pPr algn="just"/>
            <a:r>
              <a:rPr lang="pl-PL" dirty="0"/>
              <a:t>Dane są prawidłowe i w razie potrzeby uaktualniane.</a:t>
            </a:r>
          </a:p>
          <a:p>
            <a:pPr algn="just"/>
            <a:r>
              <a:rPr lang="pl-PL" dirty="0"/>
              <a:t>Dane przechowywane są przez okres nie dłuższy, niż jest to niezbędne.</a:t>
            </a:r>
          </a:p>
          <a:p>
            <a:pPr algn="just"/>
            <a:r>
              <a:rPr lang="pl-PL" dirty="0"/>
              <a:t>Dane przetwarzane są w sposób zapewniający odpowiednie bezpieczeństwo danych osobowych.</a:t>
            </a:r>
          </a:p>
          <a:p>
            <a:pPr marL="0" indent="0" algn="just">
              <a:buNone/>
            </a:pPr>
            <a:endParaRPr lang="pl-PL" dirty="0"/>
          </a:p>
        </p:txBody>
      </p:sp>
    </p:spTree>
    <p:extLst>
      <p:ext uri="{BB962C8B-B14F-4D97-AF65-F5344CB8AC3E}">
        <p14:creationId xmlns:p14="http://schemas.microsoft.com/office/powerpoint/2010/main" val="589967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b="1" dirty="0"/>
              <a:t>Co to są dane osobowe?</a:t>
            </a:r>
            <a:endParaRPr lang="pl-PL" dirty="0"/>
          </a:p>
        </p:txBody>
      </p:sp>
      <p:sp>
        <p:nvSpPr>
          <p:cNvPr id="3" name="Symbol zastępczy zawartości 2"/>
          <p:cNvSpPr>
            <a:spLocks noGrp="1"/>
          </p:cNvSpPr>
          <p:nvPr>
            <p:ph idx="1"/>
          </p:nvPr>
        </p:nvSpPr>
        <p:spPr>
          <a:xfrm>
            <a:off x="1066800" y="2103120"/>
            <a:ext cx="10058400" cy="2307515"/>
          </a:xfrm>
        </p:spPr>
        <p:txBody>
          <a:bodyPr/>
          <a:lstStyle/>
          <a:p>
            <a:pPr marL="0" indent="0" algn="just">
              <a:buNone/>
            </a:pPr>
            <a:r>
              <a:rPr lang="pl-PL" b="1" dirty="0"/>
              <a:t>Dane osobowe</a:t>
            </a:r>
            <a:r>
              <a:rPr lang="pl-PL" dirty="0"/>
              <a:t> to informacje o zidentyfikowanej lub możliwej do zidentyfikowania osobie fizycznej; możliwa do zidentyfikowania osoba fizyczna to osoba, którą można bezpośrednio lub pośrednio zidentyfikować, w szczególności na podstawie identyfikatora takiego jak </a:t>
            </a:r>
            <a:r>
              <a:rPr lang="pl-PL" b="1" dirty="0"/>
              <a:t>imię i nazwisko, numer identyfikacyjny, dane o lokalizacji, identyfikator internetowy</a:t>
            </a:r>
            <a:r>
              <a:rPr lang="pl-PL" dirty="0"/>
              <a:t> lub jeden bądź kilka szczególnych </a:t>
            </a:r>
            <a:r>
              <a:rPr lang="pl-PL" b="1" dirty="0"/>
              <a:t>czynników określających</a:t>
            </a:r>
            <a:r>
              <a:rPr lang="pl-PL" dirty="0"/>
              <a:t> </a:t>
            </a:r>
            <a:r>
              <a:rPr lang="pl-PL" b="1" dirty="0"/>
              <a:t>fizyczną, fizjologiczną, genetyczną, psychiczną, kulturową lub społeczną tożsamość osoby fizyczne</a:t>
            </a:r>
            <a:r>
              <a:rPr lang="pl-PL" dirty="0"/>
              <a:t>j. (Art. 4 RODO)</a:t>
            </a:r>
          </a:p>
        </p:txBody>
      </p:sp>
    </p:spTree>
    <p:extLst>
      <p:ext uri="{BB962C8B-B14F-4D97-AF65-F5344CB8AC3E}">
        <p14:creationId xmlns:p14="http://schemas.microsoft.com/office/powerpoint/2010/main" val="22959670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Procedura wdrożenia RODO w klubie sportowym</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RODO zakłada domyślną ochronę danych (</a:t>
            </a:r>
            <a:r>
              <a:rPr lang="pl-PL" dirty="0" err="1"/>
              <a:t>Privacy</a:t>
            </a:r>
            <a:r>
              <a:rPr lang="pl-PL" dirty="0"/>
              <a:t> by </a:t>
            </a:r>
            <a:r>
              <a:rPr lang="pl-PL" dirty="0" err="1"/>
              <a:t>Default</a:t>
            </a:r>
            <a:r>
              <a:rPr lang="pl-PL" dirty="0"/>
              <a:t>) oraz ochronę danych w fazie projektowania (</a:t>
            </a:r>
            <a:r>
              <a:rPr lang="pl-PL" dirty="0" err="1"/>
              <a:t>Privacy</a:t>
            </a:r>
            <a:r>
              <a:rPr lang="pl-PL" dirty="0"/>
              <a:t> by Design) (Art. 25 RODO). Administrator musi zdecydować jakie dane i w jakim celu przetwarza, a następnie tak określić zagrożenia oraz ryzyko wystąpienia naruszeń by odpowiednio zabezpieczyć przetwarzane dane osobowe. W celu wdrożenia zapisów RODO należy najpierw przeanalizować jak dotychczas wyglądało przetwarzanie i ochrona danych osobowych w Twoim klubie:</a:t>
            </a:r>
          </a:p>
          <a:p>
            <a:pPr marL="0" indent="0" algn="just">
              <a:buNone/>
            </a:pPr>
            <a:endParaRPr lang="pl-PL" dirty="0"/>
          </a:p>
          <a:p>
            <a:pPr marL="342900" indent="-342900" algn="just">
              <a:buAutoNum type="arabicPeriod"/>
            </a:pPr>
            <a:r>
              <a:rPr lang="pl-PL" dirty="0"/>
              <a:t>Jakie dane osobowe są przetwarzane w klubie, w czy są wśród nich dane szczególne (np. dotyczące zdrowia)?</a:t>
            </a:r>
          </a:p>
          <a:p>
            <a:pPr marL="342900" indent="-342900" algn="just">
              <a:buAutoNum type="arabicPeriod"/>
            </a:pPr>
            <a:endParaRPr lang="pl-PL" dirty="0"/>
          </a:p>
          <a:p>
            <a:pPr marL="342900" indent="-342900" algn="just">
              <a:buAutoNum type="arabicPeriod"/>
            </a:pPr>
            <a:r>
              <a:rPr lang="pl-PL" dirty="0"/>
              <a:t>Czy dane przetwarzane są legalnie , czyli </a:t>
            </a:r>
            <a:r>
              <a:rPr lang="pl-PL" dirty="0" err="1"/>
              <a:t>np</a:t>
            </a:r>
            <a:r>
              <a:rPr lang="pl-PL" dirty="0"/>
              <a:t>:</a:t>
            </a:r>
          </a:p>
          <a:p>
            <a:pPr>
              <a:buFont typeface="Wingdings" panose="05000000000000000000" pitchFamily="2" charset="2"/>
              <a:buChar char="Ø"/>
            </a:pPr>
            <a:r>
              <a:rPr lang="pl-PL" dirty="0"/>
              <a:t>za zgodą osób, których dotyczą;</a:t>
            </a:r>
          </a:p>
          <a:p>
            <a:pPr>
              <a:buFont typeface="Wingdings" panose="05000000000000000000" pitchFamily="2" charset="2"/>
              <a:buChar char="Ø"/>
            </a:pPr>
            <a:r>
              <a:rPr lang="pl-PL" dirty="0"/>
              <a:t>ich przetwarzanie jest niezbędne do wykonania umowy, której stroną jest osoba, której dane dotyczą; (czytaj dalej: Art. 6 RODO)</a:t>
            </a:r>
          </a:p>
        </p:txBody>
      </p:sp>
    </p:spTree>
    <p:extLst>
      <p:ext uri="{BB962C8B-B14F-4D97-AF65-F5344CB8AC3E}">
        <p14:creationId xmlns:p14="http://schemas.microsoft.com/office/powerpoint/2010/main" val="1286928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66800" y="672353"/>
            <a:ext cx="10058400" cy="5362687"/>
          </a:xfrm>
        </p:spPr>
        <p:txBody>
          <a:bodyPr/>
          <a:lstStyle/>
          <a:p>
            <a:pPr marL="342900" indent="-342900">
              <a:buFont typeface="+mj-lt"/>
              <a:buAutoNum type="arabicPeriod" startAt="3"/>
            </a:pPr>
            <a:r>
              <a:rPr lang="pl-PL" dirty="0"/>
              <a:t>Jaki jest zakres i cel przetwarzania danych, tak by uniknąć przetwarzania danych nadmiarowych?</a:t>
            </a:r>
          </a:p>
          <a:p>
            <a:pPr marL="342900" indent="-342900">
              <a:buFont typeface="+mj-lt"/>
              <a:buAutoNum type="arabicPeriod" startAt="3"/>
            </a:pPr>
            <a:r>
              <a:rPr lang="pl-PL" dirty="0"/>
              <a:t>Jak przechowywane i zabezpieczone są dane w Twoim klubie?</a:t>
            </a:r>
          </a:p>
          <a:p>
            <a:pPr marL="342900" indent="-342900">
              <a:buFont typeface="+mj-lt"/>
              <a:buAutoNum type="arabicPeriod" startAt="3"/>
            </a:pPr>
            <a:r>
              <a:rPr lang="pl-PL" dirty="0"/>
              <a:t>Kiedy i w jaki sposób usuwane są dane osobowe?</a:t>
            </a:r>
          </a:p>
          <a:p>
            <a:pPr marL="342900" indent="-342900">
              <a:buFont typeface="+mj-lt"/>
              <a:buAutoNum type="arabicPeriod" startAt="3"/>
            </a:pPr>
            <a:r>
              <a:rPr lang="pl-PL" dirty="0"/>
              <a:t>Kto przetwarza dane osobowe i czy jest do tego upoważniony?</a:t>
            </a:r>
          </a:p>
          <a:p>
            <a:pPr marL="342900" indent="-342900">
              <a:buFont typeface="+mj-lt"/>
              <a:buAutoNum type="arabicPeriod" startAt="3"/>
            </a:pPr>
            <a:r>
              <a:rPr lang="pl-PL" dirty="0"/>
              <a:t>Czy dane przekazywane są innym podmiotom np. Związkowi Sportowemu, Urzędowi Gminy?</a:t>
            </a:r>
          </a:p>
          <a:p>
            <a:pPr marL="342900" indent="-342900">
              <a:buFont typeface="+mj-lt"/>
              <a:buAutoNum type="arabicPeriod" startAt="3"/>
            </a:pPr>
            <a:r>
              <a:rPr lang="pl-PL" dirty="0"/>
              <a:t>Czy przetwarzanie danych jest powierzane innym podmiotom np. usługi hostingowe, dane w chmurze?</a:t>
            </a:r>
          </a:p>
          <a:p>
            <a:pPr marL="342900" indent="-342900">
              <a:buFont typeface="+mj-lt"/>
              <a:buAutoNum type="arabicPeriod" startAt="3"/>
            </a:pPr>
            <a:r>
              <a:rPr lang="pl-PL" dirty="0"/>
              <a:t>Czy dane osobowe są przekazywane do państw trzecich (poza obszar UE)?</a:t>
            </a:r>
          </a:p>
          <a:p>
            <a:pPr marL="342900" indent="-342900">
              <a:buFont typeface="+mj-lt"/>
              <a:buAutoNum type="arabicPeriod" startAt="3"/>
            </a:pPr>
            <a:r>
              <a:rPr lang="pl-PL" dirty="0"/>
              <a:t>Czy osoby, których dane przetwarzamy zostały poinformowane o zakresie i celu przetwarzania ich danych osobowych oraz o prawach im przysługujących?</a:t>
            </a:r>
          </a:p>
          <a:p>
            <a:pPr marL="342900" indent="-342900">
              <a:buFont typeface="+mj-lt"/>
              <a:buAutoNum type="arabicPeriod" startAt="3"/>
            </a:pPr>
            <a:endParaRPr lang="pl-PL" dirty="0"/>
          </a:p>
          <a:p>
            <a:pPr marL="0" indent="0" algn="ctr">
              <a:buNone/>
            </a:pPr>
            <a:r>
              <a:rPr lang="pl-PL" b="1" dirty="0">
                <a:solidFill>
                  <a:srgbClr val="FF0000"/>
                </a:solidFill>
              </a:rPr>
              <a:t>Znając odpowiedzi na powyższe pytania można przystąpić do wdrożenia przepisów RODO w klubie – Przeczytaj dalej !!!!</a:t>
            </a:r>
          </a:p>
        </p:txBody>
      </p:sp>
    </p:spTree>
    <p:extLst>
      <p:ext uri="{BB962C8B-B14F-4D97-AF65-F5344CB8AC3E}">
        <p14:creationId xmlns:p14="http://schemas.microsoft.com/office/powerpoint/2010/main" val="341487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a:t>1. Zgoda na przetwarzanie danych osobowych</a:t>
            </a:r>
            <a:endParaRPr lang="pl-PL" dirty="0"/>
          </a:p>
        </p:txBody>
      </p:sp>
      <p:sp>
        <p:nvSpPr>
          <p:cNvPr id="3" name="Symbol zastępczy zawartości 2"/>
          <p:cNvSpPr>
            <a:spLocks noGrp="1"/>
          </p:cNvSpPr>
          <p:nvPr>
            <p:ph idx="1"/>
          </p:nvPr>
        </p:nvSpPr>
        <p:spPr>
          <a:xfrm>
            <a:off x="1066800" y="2103119"/>
            <a:ext cx="10058400" cy="4284233"/>
          </a:xfrm>
        </p:spPr>
        <p:txBody>
          <a:bodyPr>
            <a:normAutofit fontScale="92500" lnSpcReduction="10000"/>
          </a:bodyPr>
          <a:lstStyle/>
          <a:p>
            <a:pPr marL="0" indent="0">
              <a:buNone/>
            </a:pPr>
            <a:r>
              <a:rPr lang="pl-PL" dirty="0"/>
              <a:t>W przypadku klubu sportowego podstawą prawną do przetwarzania danych jest najczęściej zgoda osoby, której dane dotyczą, bądź w przypadku dziecka zgoda rodzica lub opiekuna prawnego. W związku z tym należy zweryfikować dotychczasową formę pobierania zgody i dostosować ją do nowych przepisów tak aby:</a:t>
            </a:r>
          </a:p>
          <a:p>
            <a:pPr>
              <a:buFont typeface="Wingdings" panose="05000000000000000000" pitchFamily="2" charset="2"/>
              <a:buChar char="Ø"/>
            </a:pPr>
            <a:r>
              <a:rPr lang="pl-PL" dirty="0"/>
              <a:t>Administrator (klub) był w stanie wykazać, że osoba, której dane dotyczą, wyraziła zgodę na przetwarzanie swoich danych osobowych;</a:t>
            </a:r>
          </a:p>
          <a:p>
            <a:pPr>
              <a:buFont typeface="Wingdings" panose="05000000000000000000" pitchFamily="2" charset="2"/>
              <a:buChar char="Ø"/>
            </a:pPr>
            <a:r>
              <a:rPr lang="pl-PL" dirty="0"/>
              <a:t>zapytanie o zgodę było przedstawione w zrozumiałej i łatwo dostępnej formie, jasnym i prostym językiem;</a:t>
            </a:r>
          </a:p>
          <a:p>
            <a:pPr>
              <a:buFont typeface="Wingdings" panose="05000000000000000000" pitchFamily="2" charset="2"/>
              <a:buChar char="Ø"/>
            </a:pPr>
            <a:r>
              <a:rPr lang="pl-PL" dirty="0"/>
              <a:t>osoba, której dane dotyczą, została poinformowana, że ma prawo w dowolnym momencie wycofać zgodę, a wycofanie zgody musi być równie łatwe co jej wyrażenie;</a:t>
            </a:r>
          </a:p>
          <a:p>
            <a:pPr>
              <a:buFont typeface="Wingdings" panose="05000000000000000000" pitchFamily="2" charset="2"/>
              <a:buChar char="Ø"/>
            </a:pPr>
            <a:r>
              <a:rPr lang="pl-PL" dirty="0"/>
              <a:t>mieć pewność, że zgoda została wyrażona dobrowolnie;</a:t>
            </a:r>
          </a:p>
          <a:p>
            <a:pPr marL="0" indent="0">
              <a:buNone/>
            </a:pPr>
            <a:r>
              <a:rPr lang="pl-PL" dirty="0"/>
              <a:t>Podczas pozyskiwania zgody Administrator (klub) musi spełnić tzw. </a:t>
            </a:r>
            <a:r>
              <a:rPr lang="pl-PL" b="1" dirty="0"/>
              <a:t>obowiązek informacyjny</a:t>
            </a:r>
            <a:r>
              <a:rPr lang="pl-PL" dirty="0"/>
              <a:t>, dlatego należy z</a:t>
            </a:r>
            <a:r>
              <a:rPr lang="pl-PL" b="1" dirty="0"/>
              <a:t>weryfikować klauzulę informacyjną</a:t>
            </a:r>
            <a:r>
              <a:rPr lang="pl-PL" dirty="0"/>
              <a:t> podawaną każdorazowo, kiedy pozyskujemy dane osobowe i dostosować ją do nowych przepisów . Dokładne wytyczne dotyczące treści klauzuli informacyjnej można znaleźć w art. 13 RODO.</a:t>
            </a:r>
          </a:p>
          <a:p>
            <a:endParaRPr lang="pl-PL" dirty="0"/>
          </a:p>
        </p:txBody>
      </p:sp>
    </p:spTree>
    <p:extLst>
      <p:ext uri="{BB962C8B-B14F-4D97-AF65-F5344CB8AC3E}">
        <p14:creationId xmlns:p14="http://schemas.microsoft.com/office/powerpoint/2010/main" val="3770933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66800" y="642594"/>
            <a:ext cx="10058400" cy="903818"/>
          </a:xfrm>
        </p:spPr>
        <p:txBody>
          <a:bodyPr>
            <a:normAutofit fontScale="90000"/>
          </a:bodyPr>
          <a:lstStyle/>
          <a:p>
            <a:r>
              <a:rPr lang="pl-PL" b="1" dirty="0"/>
              <a:t>2. Rejestr czynności przetwarzania</a:t>
            </a:r>
            <a:endParaRPr lang="pl-PL" dirty="0"/>
          </a:p>
        </p:txBody>
      </p:sp>
      <p:sp>
        <p:nvSpPr>
          <p:cNvPr id="3" name="Symbol zastępczy zawartości 2"/>
          <p:cNvSpPr>
            <a:spLocks noGrp="1"/>
          </p:cNvSpPr>
          <p:nvPr>
            <p:ph idx="1"/>
          </p:nvPr>
        </p:nvSpPr>
        <p:spPr>
          <a:xfrm>
            <a:off x="1066800" y="1546412"/>
            <a:ext cx="10058400" cy="4975412"/>
          </a:xfrm>
        </p:spPr>
        <p:txBody>
          <a:bodyPr>
            <a:normAutofit/>
          </a:bodyPr>
          <a:lstStyle/>
          <a:p>
            <a:pPr marL="0" indent="0" algn="just">
              <a:buNone/>
            </a:pPr>
            <a:r>
              <a:rPr lang="pl-PL" dirty="0"/>
              <a:t>Art. 30 RODO wprowadza obowiązek prowadzenia przez administratora danych ,,rejestru czynności przetwarzania”, jeżeli:</a:t>
            </a:r>
          </a:p>
          <a:p>
            <a:pPr algn="just">
              <a:buFont typeface="Wingdings" panose="05000000000000000000" pitchFamily="2" charset="2"/>
              <a:buChar char="Ø"/>
            </a:pPr>
            <a:r>
              <a:rPr lang="pl-PL" dirty="0"/>
              <a:t>zatrudnia powyżej 250 osób;</a:t>
            </a:r>
          </a:p>
          <a:p>
            <a:pPr algn="just">
              <a:buFont typeface="Wingdings" panose="05000000000000000000" pitchFamily="2" charset="2"/>
              <a:buChar char="Ø"/>
            </a:pPr>
            <a:r>
              <a:rPr lang="pl-PL" dirty="0"/>
              <a:t>zatrudnia mniej niż 250 osób, ale przetwarzanie danych osobowych może powodować ryzyko naruszenia praw lub wolności osób, których dane dotyczą, przetwarzanie nie ma charakteru sporadycznego lub obejmuje szczególna kategorię danych osobowych, o których mowa w art. 9 RODO.</a:t>
            </a:r>
          </a:p>
          <a:p>
            <a:pPr marL="0" indent="0" algn="just">
              <a:buNone/>
            </a:pPr>
            <a:r>
              <a:rPr lang="pl-PL" dirty="0"/>
              <a:t>Mimo, że nie wszyscy administratorzy muszą prowadzić rejestr, to można zauważyć, że prowadzenie go ułatwia kontrolę nad przetwarzaniem danych osobowych. Wypełniając rejestr zgodnie z wytycznymi zawartymi w art. 30 RODO możemy określić cele przetwarzania, które muszą być podane osobom, których dane są przetwarzane, przeanalizować komu i jakie dane przekazujemy, w jaki sposób i jak długo przechowujemy dane, jak je zabezpieczamy i jakie jest ryzyko naruszenia praw lub wolności osób, których dane są przetwarzane.</a:t>
            </a:r>
          </a:p>
          <a:p>
            <a:pPr marL="0" indent="0" algn="just">
              <a:buNone/>
            </a:pPr>
            <a:r>
              <a:rPr lang="pl-PL" dirty="0"/>
              <a:t>Przykładowy Rejestr czynności przetwarzania można znaleźć na stronie </a:t>
            </a:r>
            <a:r>
              <a:rPr lang="pl-PL" dirty="0">
                <a:hlinkClick r:id="rId2"/>
              </a:rPr>
              <a:t>www.giodo.gov.pl/pl/1520281/10449</a:t>
            </a:r>
            <a:endParaRPr lang="pl-PL" dirty="0"/>
          </a:p>
          <a:p>
            <a:pPr marL="0" indent="0" algn="just">
              <a:buNone/>
            </a:pPr>
            <a:endParaRPr lang="pl-PL" dirty="0"/>
          </a:p>
          <a:p>
            <a:pPr marL="0" indent="0" algn="just">
              <a:buNone/>
            </a:pPr>
            <a:endParaRPr lang="pl-PL" dirty="0"/>
          </a:p>
        </p:txBody>
      </p:sp>
    </p:spTree>
    <p:extLst>
      <p:ext uri="{BB962C8B-B14F-4D97-AF65-F5344CB8AC3E}">
        <p14:creationId xmlns:p14="http://schemas.microsoft.com/office/powerpoint/2010/main" val="19776657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dło">
  <a:themeElements>
    <a:clrScheme name="Mydło">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Mydło">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ydło">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TM03457510[[fn=Mydło]]</Template>
  <TotalTime>34</TotalTime>
  <Words>1598</Words>
  <Application>Microsoft Office PowerPoint</Application>
  <PresentationFormat>Panoramiczny</PresentationFormat>
  <Paragraphs>77</Paragraphs>
  <Slides>17</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17</vt:i4>
      </vt:variant>
    </vt:vector>
  </HeadingPairs>
  <TitlesOfParts>
    <vt:vector size="21" baseType="lpstr">
      <vt:lpstr>Century Gothic</vt:lpstr>
      <vt:lpstr>Garamond</vt:lpstr>
      <vt:lpstr>Wingdings</vt:lpstr>
      <vt:lpstr>Mydło</vt:lpstr>
      <vt:lpstr>Prezentacja programu PowerPoint</vt:lpstr>
      <vt:lpstr>Co to jest RODO? </vt:lpstr>
      <vt:lpstr>Czy RODO dotyczy klubów sportowych?</vt:lpstr>
      <vt:lpstr>Przetwarzanie danych</vt:lpstr>
      <vt:lpstr>Co to są dane osobowe?</vt:lpstr>
      <vt:lpstr>Procedura wdrożenia RODO w klubie sportowym</vt:lpstr>
      <vt:lpstr>Prezentacja programu PowerPoint</vt:lpstr>
      <vt:lpstr>1. Zgoda na przetwarzanie danych osobowych</vt:lpstr>
      <vt:lpstr>2. Rejestr czynności przetwarzania</vt:lpstr>
      <vt:lpstr>3. Powierzanie przetwarzania danych</vt:lpstr>
      <vt:lpstr>4. Upoważnienia do przetwarzania danych</vt:lpstr>
      <vt:lpstr>5. Prawa osób, których dane są przetwarzane</vt:lpstr>
      <vt:lpstr>Prezentacja programu PowerPoint</vt:lpstr>
      <vt:lpstr>6. Naruszenia</vt:lpstr>
      <vt:lpstr>7. Polityka bezpieczeństwa danych osobowych</vt:lpstr>
      <vt:lpstr>Uwaga!</vt:lpstr>
      <vt:lpstr>Ważne linki</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Ireneusz Urbaniec</dc:creator>
  <cp:lastModifiedBy>Barbara Jagiełło</cp:lastModifiedBy>
  <cp:revision>6</cp:revision>
  <dcterms:created xsi:type="dcterms:W3CDTF">2021-05-21T08:44:46Z</dcterms:created>
  <dcterms:modified xsi:type="dcterms:W3CDTF">2021-05-21T09:26:39Z</dcterms:modified>
</cp:coreProperties>
</file>